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758" r:id="rId2"/>
    <p:sldId id="777" r:id="rId3"/>
    <p:sldId id="801" r:id="rId4"/>
    <p:sldId id="806" r:id="rId5"/>
    <p:sldId id="802" r:id="rId6"/>
    <p:sldId id="791" r:id="rId7"/>
    <p:sldId id="807" r:id="rId8"/>
    <p:sldId id="808" r:id="rId9"/>
    <p:sldId id="809" r:id="rId10"/>
    <p:sldId id="810" r:id="rId11"/>
    <p:sldId id="811" r:id="rId12"/>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78E1B4"/>
    <a:srgbClr val="FFFF66"/>
    <a:srgbClr val="FF9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0" autoAdjust="0"/>
    <p:restoredTop sz="82013" autoAdjust="0"/>
  </p:normalViewPr>
  <p:slideViewPr>
    <p:cSldViewPr>
      <p:cViewPr varScale="1">
        <p:scale>
          <a:sx n="97" d="100"/>
          <a:sy n="97" d="100"/>
        </p:scale>
        <p:origin x="216" y="720"/>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7/24/19</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966226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10</a:t>
            </a:fld>
            <a:endParaRPr lang="en-US" dirty="0"/>
          </a:p>
        </p:txBody>
      </p:sp>
    </p:spTree>
    <p:extLst>
      <p:ext uri="{BB962C8B-B14F-4D97-AF65-F5344CB8AC3E}">
        <p14:creationId xmlns:p14="http://schemas.microsoft.com/office/powerpoint/2010/main" val="3520469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11</a:t>
            </a:fld>
            <a:endParaRPr lang="en-US" dirty="0"/>
          </a:p>
        </p:txBody>
      </p:sp>
    </p:spTree>
    <p:extLst>
      <p:ext uri="{BB962C8B-B14F-4D97-AF65-F5344CB8AC3E}">
        <p14:creationId xmlns:p14="http://schemas.microsoft.com/office/powerpoint/2010/main" val="955294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2</a:t>
            </a:fld>
            <a:endParaRPr lang="en-US" dirty="0"/>
          </a:p>
        </p:txBody>
      </p:sp>
    </p:spTree>
    <p:extLst>
      <p:ext uri="{BB962C8B-B14F-4D97-AF65-F5344CB8AC3E}">
        <p14:creationId xmlns:p14="http://schemas.microsoft.com/office/powerpoint/2010/main" val="3972588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3669623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1745181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3760358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6</a:t>
            </a:fld>
            <a:endParaRPr lang="en-US" dirty="0"/>
          </a:p>
        </p:txBody>
      </p:sp>
    </p:spTree>
    <p:extLst>
      <p:ext uri="{BB962C8B-B14F-4D97-AF65-F5344CB8AC3E}">
        <p14:creationId xmlns:p14="http://schemas.microsoft.com/office/powerpoint/2010/main" val="567726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7</a:t>
            </a:fld>
            <a:endParaRPr lang="en-US" dirty="0"/>
          </a:p>
        </p:txBody>
      </p:sp>
    </p:spTree>
    <p:extLst>
      <p:ext uri="{BB962C8B-B14F-4D97-AF65-F5344CB8AC3E}">
        <p14:creationId xmlns:p14="http://schemas.microsoft.com/office/powerpoint/2010/main" val="4158053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8</a:t>
            </a:fld>
            <a:endParaRPr lang="en-US" dirty="0"/>
          </a:p>
        </p:txBody>
      </p:sp>
    </p:spTree>
    <p:extLst>
      <p:ext uri="{BB962C8B-B14F-4D97-AF65-F5344CB8AC3E}">
        <p14:creationId xmlns:p14="http://schemas.microsoft.com/office/powerpoint/2010/main" val="3545855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9</a:t>
            </a:fld>
            <a:endParaRPr lang="en-US" dirty="0"/>
          </a:p>
        </p:txBody>
      </p:sp>
    </p:spTree>
    <p:extLst>
      <p:ext uri="{BB962C8B-B14F-4D97-AF65-F5344CB8AC3E}">
        <p14:creationId xmlns:p14="http://schemas.microsoft.com/office/powerpoint/2010/main" val="1214476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AU" sz="4400" kern="0" dirty="0">
                <a:solidFill>
                  <a:srgbClr val="FFFF00"/>
                </a:solidFill>
                <a:latin typeface="+mn-lt"/>
                <a:ea typeface="+mn-ea"/>
                <a:cs typeface="+mn-cs"/>
              </a:rPr>
              <a:t>Mark </a:t>
            </a:r>
            <a:r>
              <a:rPr lang="en-US" sz="4400" kern="0" dirty="0">
                <a:solidFill>
                  <a:srgbClr val="FFFF00"/>
                </a:solidFill>
                <a:latin typeface="+mn-lt"/>
                <a:ea typeface="+mn-ea"/>
                <a:cs typeface="+mn-cs"/>
              </a:rPr>
              <a:t>12:13-17</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p:txBody>
      </p:sp>
    </p:spTree>
    <p:extLst>
      <p:ext uri="{BB962C8B-B14F-4D97-AF65-F5344CB8AC3E}">
        <p14:creationId xmlns:p14="http://schemas.microsoft.com/office/powerpoint/2010/main" val="1058274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3884910"/>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 Peter 2:13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Be subject for the Lord’s sake to every human institution, whether it be to the emperor as supreme,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14 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or to governors as sent by him to punish those who do evil and to praise those who do good.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15 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For this is the will of God, that by doing good you should put to silence the ignorance of foolish people.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16 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Live as people who are free, not using your freedom as a cover-up for evil, but living as servants of God.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17 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Honour everyone.  Love the brotherhood.  Fear God.  Honour the emperor.</a:t>
            </a:r>
            <a:endParaRPr lang="en-GB" sz="24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2952954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4A12257D-A85A-B941-8275-A8831ED38615}"/>
              </a:ext>
            </a:extLst>
          </p:cNvPr>
          <p:cNvSpPr txBox="1"/>
          <p:nvPr/>
        </p:nvSpPr>
        <p:spPr>
          <a:xfrm>
            <a:off x="-21732" y="1864631"/>
            <a:ext cx="9159313" cy="769441"/>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It is Godly to pay taxes – supporting a ministry of God </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Having an ungodly government is no excuse to not pay tax</a:t>
            </a:r>
          </a:p>
        </p:txBody>
      </p:sp>
      <p:sp>
        <p:nvSpPr>
          <p:cNvPr id="13" name="TextBox 12">
            <a:extLst>
              <a:ext uri="{FF2B5EF4-FFF2-40B4-BE49-F238E27FC236}">
                <a16:creationId xmlns:a16="http://schemas.microsoft.com/office/drawing/2014/main" id="{30D9DD20-0DB0-CC49-B78B-F6F8E4C03A7E}"/>
              </a:ext>
            </a:extLst>
          </p:cNvPr>
          <p:cNvSpPr txBox="1"/>
          <p:nvPr/>
        </p:nvSpPr>
        <p:spPr>
          <a:xfrm>
            <a:off x="0" y="0"/>
            <a:ext cx="9132503"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Hypocrisy of Pharisees &amp; Herodians </a:t>
            </a:r>
          </a:p>
        </p:txBody>
      </p:sp>
      <p:sp>
        <p:nvSpPr>
          <p:cNvPr id="19" name="TextBox 18">
            <a:extLst>
              <a:ext uri="{FF2B5EF4-FFF2-40B4-BE49-F238E27FC236}">
                <a16:creationId xmlns:a16="http://schemas.microsoft.com/office/drawing/2014/main" id="{DF41E4D6-4D9F-3141-9B57-E3CBAFB7A45A}"/>
              </a:ext>
            </a:extLst>
          </p:cNvPr>
          <p:cNvSpPr txBox="1"/>
          <p:nvPr/>
        </p:nvSpPr>
        <p:spPr>
          <a:xfrm>
            <a:off x="4707734" y="30778"/>
            <a:ext cx="3347865" cy="430887"/>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Conspiring against Jesus</a:t>
            </a:r>
          </a:p>
        </p:txBody>
      </p:sp>
      <p:sp>
        <p:nvSpPr>
          <p:cNvPr id="11" name="TextBox 10">
            <a:extLst>
              <a:ext uri="{FF2B5EF4-FFF2-40B4-BE49-F238E27FC236}">
                <a16:creationId xmlns:a16="http://schemas.microsoft.com/office/drawing/2014/main" id="{55BEEB46-D4AE-CE4D-9B12-400E2AA2865B}"/>
              </a:ext>
            </a:extLst>
          </p:cNvPr>
          <p:cNvSpPr txBox="1"/>
          <p:nvPr/>
        </p:nvSpPr>
        <p:spPr>
          <a:xfrm>
            <a:off x="0" y="409228"/>
            <a:ext cx="3744416"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Marvelled at Jesus’ Answer</a:t>
            </a:r>
          </a:p>
        </p:txBody>
      </p:sp>
      <p:sp>
        <p:nvSpPr>
          <p:cNvPr id="14" name="TextBox 13">
            <a:extLst>
              <a:ext uri="{FF2B5EF4-FFF2-40B4-BE49-F238E27FC236}">
                <a16:creationId xmlns:a16="http://schemas.microsoft.com/office/drawing/2014/main" id="{471B7739-54E8-2945-ABEF-D86FC3482E51}"/>
              </a:ext>
            </a:extLst>
          </p:cNvPr>
          <p:cNvSpPr txBox="1"/>
          <p:nvPr/>
        </p:nvSpPr>
        <p:spPr>
          <a:xfrm>
            <a:off x="-26970" y="769268"/>
            <a:ext cx="9132503" cy="769441"/>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Their questions was in terms of “giving” (like a gift) to Caesar</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Jesus’ answer was in terms of “giving back”  what is rightfully owed.</a:t>
            </a:r>
          </a:p>
        </p:txBody>
      </p:sp>
      <p:sp>
        <p:nvSpPr>
          <p:cNvPr id="10" name="TextBox 9">
            <a:extLst>
              <a:ext uri="{FF2B5EF4-FFF2-40B4-BE49-F238E27FC236}">
                <a16:creationId xmlns:a16="http://schemas.microsoft.com/office/drawing/2014/main" id="{2BDB3629-3449-D74E-BC09-F229B39F416E}"/>
              </a:ext>
            </a:extLst>
          </p:cNvPr>
          <p:cNvSpPr txBox="1"/>
          <p:nvPr/>
        </p:nvSpPr>
        <p:spPr>
          <a:xfrm>
            <a:off x="0" y="1455403"/>
            <a:ext cx="9144000"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The State is an institution ordained by God to govern.  </a:t>
            </a:r>
          </a:p>
        </p:txBody>
      </p:sp>
      <p:sp>
        <p:nvSpPr>
          <p:cNvPr id="8" name="TextBox 7">
            <a:extLst>
              <a:ext uri="{FF2B5EF4-FFF2-40B4-BE49-F238E27FC236}">
                <a16:creationId xmlns:a16="http://schemas.microsoft.com/office/drawing/2014/main" id="{9E4AC652-86FB-1640-B296-631ADC14901B}"/>
              </a:ext>
            </a:extLst>
          </p:cNvPr>
          <p:cNvSpPr txBox="1"/>
          <p:nvPr/>
        </p:nvSpPr>
        <p:spPr>
          <a:xfrm>
            <a:off x="7448" y="2619264"/>
            <a:ext cx="9144000" cy="461665"/>
          </a:xfrm>
          <a:prstGeom prst="rect">
            <a:avLst/>
          </a:prstGeom>
          <a:noFill/>
        </p:spPr>
        <p:txBody>
          <a:bodyPr wrap="square" rtlCol="0">
            <a:spAutoFit/>
          </a:bodyPr>
          <a:lstStyle/>
          <a:p>
            <a:pPr algn="ctr"/>
            <a:r>
              <a:rPr lang="en-AU" sz="2400" dirty="0">
                <a:solidFill>
                  <a:srgbClr val="FFFF00"/>
                </a:solidFill>
                <a:latin typeface="Times New Roman" panose="02020603050405020304" pitchFamily="18" charset="0"/>
                <a:cs typeface="Times New Roman" panose="02020603050405020304" pitchFamily="18" charset="0"/>
              </a:rPr>
              <a:t>Give back to God, the things that belong to God</a:t>
            </a:r>
          </a:p>
        </p:txBody>
      </p:sp>
      <p:cxnSp>
        <p:nvCxnSpPr>
          <p:cNvPr id="3" name="Straight Connector 2">
            <a:extLst>
              <a:ext uri="{FF2B5EF4-FFF2-40B4-BE49-F238E27FC236}">
                <a16:creationId xmlns:a16="http://schemas.microsoft.com/office/drawing/2014/main" id="{0460A8B9-5364-F740-9A5F-2FAE79F157BF}"/>
              </a:ext>
            </a:extLst>
          </p:cNvPr>
          <p:cNvCxnSpPr/>
          <p:nvPr/>
        </p:nvCxnSpPr>
        <p:spPr>
          <a:xfrm>
            <a:off x="107504" y="2634072"/>
            <a:ext cx="8928992" cy="0"/>
          </a:xfrm>
          <a:prstGeom prst="line">
            <a:avLst/>
          </a:prstGeom>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010BFBFA-CE1C-284C-8734-DEB6D7068809}"/>
              </a:ext>
            </a:extLst>
          </p:cNvPr>
          <p:cNvSpPr txBox="1"/>
          <p:nvPr/>
        </p:nvSpPr>
        <p:spPr>
          <a:xfrm>
            <a:off x="-4479" y="3020571"/>
            <a:ext cx="9159313" cy="1446550"/>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God’s image is on us (created in the image of God)</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Do not give to the state, what rightfully belongs to God</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Give to God, all that we are</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Love the Lord with </a:t>
            </a:r>
            <a:r>
              <a:rPr lang="en-AU" sz="2200" b="1" u="sng" dirty="0">
                <a:solidFill>
                  <a:schemeClr val="bg1"/>
                </a:solidFill>
                <a:latin typeface="Times New Roman" panose="02020603050405020304" pitchFamily="18" charset="0"/>
                <a:cs typeface="Times New Roman" panose="02020603050405020304" pitchFamily="18" charset="0"/>
              </a:rPr>
              <a:t>all</a:t>
            </a:r>
            <a:r>
              <a:rPr lang="en-AU" sz="2200" b="1" dirty="0">
                <a:solidFill>
                  <a:schemeClr val="bg1"/>
                </a:solidFill>
                <a:latin typeface="Times New Roman" panose="02020603050405020304" pitchFamily="18" charset="0"/>
                <a:cs typeface="Times New Roman" panose="02020603050405020304" pitchFamily="18" charset="0"/>
              </a:rPr>
              <a:t> </a:t>
            </a:r>
            <a:r>
              <a:rPr lang="en-AU" sz="2200" dirty="0">
                <a:solidFill>
                  <a:schemeClr val="bg1"/>
                </a:solidFill>
                <a:latin typeface="Times New Roman" panose="02020603050405020304" pitchFamily="18" charset="0"/>
                <a:cs typeface="Times New Roman" panose="02020603050405020304" pitchFamily="18" charset="0"/>
              </a:rPr>
              <a:t>our heart;  soul;  mind;  strength</a:t>
            </a:r>
          </a:p>
        </p:txBody>
      </p:sp>
      <p:sp>
        <p:nvSpPr>
          <p:cNvPr id="16" name="TextBox 15">
            <a:extLst>
              <a:ext uri="{FF2B5EF4-FFF2-40B4-BE49-F238E27FC236}">
                <a16:creationId xmlns:a16="http://schemas.microsoft.com/office/drawing/2014/main" id="{D1673506-6868-5B40-ACCF-EBC88796750D}"/>
              </a:ext>
            </a:extLst>
          </p:cNvPr>
          <p:cNvSpPr txBox="1"/>
          <p:nvPr/>
        </p:nvSpPr>
        <p:spPr>
          <a:xfrm>
            <a:off x="109686" y="4417099"/>
            <a:ext cx="5119013"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Our </a:t>
            </a:r>
            <a:r>
              <a:rPr lang="en-AU" sz="2400" u="sng" dirty="0">
                <a:solidFill>
                  <a:srgbClr val="FFFF00"/>
                </a:solidFill>
                <a:latin typeface="Times New Roman" panose="02020603050405020304" pitchFamily="18" charset="0"/>
                <a:cs typeface="Times New Roman" panose="02020603050405020304" pitchFamily="18" charset="0"/>
              </a:rPr>
              <a:t>worship</a:t>
            </a:r>
            <a:r>
              <a:rPr lang="en-AU" sz="2400" dirty="0">
                <a:solidFill>
                  <a:srgbClr val="FFFF00"/>
                </a:solidFill>
                <a:latin typeface="Times New Roman" panose="02020603050405020304" pitchFamily="18" charset="0"/>
                <a:cs typeface="Times New Roman" panose="02020603050405020304" pitchFamily="18" charset="0"/>
              </a:rPr>
              <a:t> rightfully belongs to God</a:t>
            </a:r>
          </a:p>
        </p:txBody>
      </p:sp>
      <p:sp>
        <p:nvSpPr>
          <p:cNvPr id="17" name="TextBox 16">
            <a:extLst>
              <a:ext uri="{FF2B5EF4-FFF2-40B4-BE49-F238E27FC236}">
                <a16:creationId xmlns:a16="http://schemas.microsoft.com/office/drawing/2014/main" id="{CA22753D-1DA5-4C41-B13B-C23733FF1EF8}"/>
              </a:ext>
            </a:extLst>
          </p:cNvPr>
          <p:cNvSpPr txBox="1"/>
          <p:nvPr/>
        </p:nvSpPr>
        <p:spPr>
          <a:xfrm>
            <a:off x="101059" y="4813914"/>
            <a:ext cx="5119013"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Our </a:t>
            </a:r>
            <a:r>
              <a:rPr lang="en-AU" sz="2400" u="sng" dirty="0">
                <a:solidFill>
                  <a:srgbClr val="FFFF00"/>
                </a:solidFill>
                <a:latin typeface="Times New Roman" panose="02020603050405020304" pitchFamily="18" charset="0"/>
                <a:cs typeface="Times New Roman" panose="02020603050405020304" pitchFamily="18" charset="0"/>
              </a:rPr>
              <a:t>witness</a:t>
            </a:r>
            <a:r>
              <a:rPr lang="en-AU" sz="2400" dirty="0">
                <a:solidFill>
                  <a:srgbClr val="FFFF00"/>
                </a:solidFill>
                <a:latin typeface="Times New Roman" panose="02020603050405020304" pitchFamily="18" charset="0"/>
                <a:cs typeface="Times New Roman" panose="02020603050405020304" pitchFamily="18" charset="0"/>
              </a:rPr>
              <a:t> rightfully belongs to God</a:t>
            </a:r>
          </a:p>
        </p:txBody>
      </p:sp>
      <p:sp>
        <p:nvSpPr>
          <p:cNvPr id="18" name="TextBox 17">
            <a:extLst>
              <a:ext uri="{FF2B5EF4-FFF2-40B4-BE49-F238E27FC236}">
                <a16:creationId xmlns:a16="http://schemas.microsoft.com/office/drawing/2014/main" id="{A6E76AB6-1181-F241-A555-BE918307F8F2}"/>
              </a:ext>
            </a:extLst>
          </p:cNvPr>
          <p:cNvSpPr txBox="1"/>
          <p:nvPr/>
        </p:nvSpPr>
        <p:spPr>
          <a:xfrm>
            <a:off x="118312" y="5227982"/>
            <a:ext cx="5119013"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Our </a:t>
            </a:r>
            <a:r>
              <a:rPr lang="en-AU" sz="2400" u="sng" dirty="0">
                <a:solidFill>
                  <a:srgbClr val="FFFF00"/>
                </a:solidFill>
                <a:latin typeface="Times New Roman" panose="02020603050405020304" pitchFamily="18" charset="0"/>
                <a:cs typeface="Times New Roman" panose="02020603050405020304" pitchFamily="18" charset="0"/>
              </a:rPr>
              <a:t>service</a:t>
            </a:r>
            <a:r>
              <a:rPr lang="en-AU" sz="2400" dirty="0">
                <a:solidFill>
                  <a:srgbClr val="FFFF00"/>
                </a:solidFill>
                <a:latin typeface="Times New Roman" panose="02020603050405020304" pitchFamily="18" charset="0"/>
                <a:cs typeface="Times New Roman" panose="02020603050405020304" pitchFamily="18" charset="0"/>
              </a:rPr>
              <a:t> rightfully belongs to God</a:t>
            </a:r>
          </a:p>
        </p:txBody>
      </p:sp>
      <p:sp>
        <p:nvSpPr>
          <p:cNvPr id="4" name="TextBox 3">
            <a:extLst>
              <a:ext uri="{FF2B5EF4-FFF2-40B4-BE49-F238E27FC236}">
                <a16:creationId xmlns:a16="http://schemas.microsoft.com/office/drawing/2014/main" id="{63282FE6-B174-254F-87B1-C6BED2CB138E}"/>
              </a:ext>
            </a:extLst>
          </p:cNvPr>
          <p:cNvSpPr txBox="1"/>
          <p:nvPr/>
        </p:nvSpPr>
        <p:spPr>
          <a:xfrm>
            <a:off x="5137545" y="4536914"/>
            <a:ext cx="3906675" cy="1015663"/>
          </a:xfrm>
          <a:prstGeom prst="rect">
            <a:avLst/>
          </a:prstGeom>
          <a:noFill/>
          <a:ln w="15875">
            <a:solidFill>
              <a:schemeClr val="bg1"/>
            </a:solidFill>
          </a:ln>
        </p:spPr>
        <p:txBody>
          <a:bodyPr wrap="square" rtlCol="0">
            <a:spAutoFit/>
          </a:bodyPr>
          <a:lstStyle/>
          <a:p>
            <a:r>
              <a:rPr lang="en-AU" sz="2000" dirty="0">
                <a:solidFill>
                  <a:schemeClr val="bg1"/>
                </a:solidFill>
              </a:rPr>
              <a:t>Let’s not rob God of what is rightfully His.  He owns us twice over (created &amp; redeemed)</a:t>
            </a:r>
          </a:p>
        </p:txBody>
      </p:sp>
    </p:spTree>
    <p:extLst>
      <p:ext uri="{BB962C8B-B14F-4D97-AF65-F5344CB8AC3E}">
        <p14:creationId xmlns:p14="http://schemas.microsoft.com/office/powerpoint/2010/main" val="354917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xEl>
                                              <p:pRg st="2" end="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P spid="8" grpId="0"/>
      <p:bldP spid="15" grpId="0" uiExpand="1" build="p"/>
      <p:bldP spid="16" grpId="0"/>
      <p:bldP spid="17" grpId="0"/>
      <p:bldP spid="18"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787482"/>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2700" b="1" baseline="30000" dirty="0">
                <a:solidFill>
                  <a:schemeClr val="bg1"/>
                </a:solidFill>
                <a:latin typeface="Times New Roman" panose="02020603050405020304" pitchFamily="18" charset="0"/>
                <a:ea typeface="Calibri" panose="020F0502020204030204" pitchFamily="34" charset="0"/>
              </a:rPr>
              <a:t>13 </a:t>
            </a:r>
            <a:r>
              <a:rPr lang="en-AU" sz="2700" dirty="0">
                <a:solidFill>
                  <a:schemeClr val="bg1"/>
                </a:solidFill>
                <a:latin typeface="Times New Roman" panose="02020603050405020304" pitchFamily="18" charset="0"/>
                <a:ea typeface="Calibri" panose="020F0502020204030204" pitchFamily="34" charset="0"/>
              </a:rPr>
              <a:t>And they sent to him some of the Pharisees and some of the Herodians, to trap him in his talk.  </a:t>
            </a:r>
            <a:r>
              <a:rPr lang="en-AU" sz="2700" b="1" baseline="30000" dirty="0">
                <a:solidFill>
                  <a:schemeClr val="bg1"/>
                </a:solidFill>
                <a:latin typeface="Times New Roman" panose="02020603050405020304" pitchFamily="18" charset="0"/>
                <a:ea typeface="Calibri" panose="020F0502020204030204" pitchFamily="34" charset="0"/>
              </a:rPr>
              <a:t>14 </a:t>
            </a:r>
            <a:r>
              <a:rPr lang="en-AU" sz="2700" dirty="0">
                <a:solidFill>
                  <a:schemeClr val="bg1"/>
                </a:solidFill>
                <a:latin typeface="Times New Roman" panose="02020603050405020304" pitchFamily="18" charset="0"/>
                <a:ea typeface="Calibri" panose="020F0502020204030204" pitchFamily="34" charset="0"/>
              </a:rPr>
              <a:t>And they came and said to him, “Teacher, we know that you are true and do not care about anyone’s opinion.  For you are not swayed by appearances, but truly teach the way of God.  Is it lawful to pay taxes to Caesar, or not?  Should we pay them, or should we not?”  </a:t>
            </a:r>
            <a:r>
              <a:rPr lang="en-AU" sz="2700" b="1" baseline="30000" dirty="0">
                <a:solidFill>
                  <a:schemeClr val="bg1"/>
                </a:solidFill>
                <a:latin typeface="Times New Roman" panose="02020603050405020304" pitchFamily="18" charset="0"/>
                <a:ea typeface="Calibri" panose="020F0502020204030204" pitchFamily="34" charset="0"/>
              </a:rPr>
              <a:t>15 </a:t>
            </a:r>
            <a:r>
              <a:rPr lang="en-AU" sz="2700" dirty="0">
                <a:solidFill>
                  <a:schemeClr val="bg1"/>
                </a:solidFill>
                <a:latin typeface="Times New Roman" panose="02020603050405020304" pitchFamily="18" charset="0"/>
                <a:ea typeface="Calibri" panose="020F0502020204030204" pitchFamily="34" charset="0"/>
              </a:rPr>
              <a:t>But, knowing their hypocrisy, he said to them, “Why put me to the test?  Bring me a denarius and let me look at it.”  </a:t>
            </a:r>
            <a:r>
              <a:rPr lang="en-AU" sz="2700" b="1" baseline="30000" dirty="0">
                <a:solidFill>
                  <a:schemeClr val="bg1"/>
                </a:solidFill>
                <a:latin typeface="Times New Roman" panose="02020603050405020304" pitchFamily="18" charset="0"/>
                <a:ea typeface="Calibri" panose="020F0502020204030204" pitchFamily="34" charset="0"/>
              </a:rPr>
              <a:t>16 </a:t>
            </a:r>
            <a:r>
              <a:rPr lang="en-AU" sz="2700" dirty="0">
                <a:solidFill>
                  <a:schemeClr val="bg1"/>
                </a:solidFill>
                <a:latin typeface="Times New Roman" panose="02020603050405020304" pitchFamily="18" charset="0"/>
                <a:ea typeface="Calibri" panose="020F0502020204030204" pitchFamily="34" charset="0"/>
              </a:rPr>
              <a:t>And they brought one.  And he said to them, “Whose likeness and inscription is this?”  They said to him, “Caesar’s.”  </a:t>
            </a:r>
            <a:r>
              <a:rPr lang="en-AU" sz="2700" b="1" baseline="30000" dirty="0">
                <a:solidFill>
                  <a:schemeClr val="bg1"/>
                </a:solidFill>
                <a:latin typeface="Times New Roman" panose="02020603050405020304" pitchFamily="18" charset="0"/>
                <a:ea typeface="Calibri" panose="020F0502020204030204" pitchFamily="34" charset="0"/>
              </a:rPr>
              <a:t>17 </a:t>
            </a:r>
            <a:r>
              <a:rPr lang="en-AU" sz="2700" dirty="0">
                <a:solidFill>
                  <a:schemeClr val="bg1"/>
                </a:solidFill>
                <a:latin typeface="Times New Roman" panose="02020603050405020304" pitchFamily="18" charset="0"/>
                <a:ea typeface="Calibri" panose="020F0502020204030204" pitchFamily="34" charset="0"/>
              </a:rPr>
              <a:t>Jesus said to them, “Render to Caesar the things that are Caesar’s, and to God the things that are God’s.”  And they marvelled at him.</a:t>
            </a:r>
            <a:r>
              <a:rPr lang="en-AU" sz="2700" dirty="0">
                <a:solidFill>
                  <a:schemeClr val="bg1"/>
                </a:solidFill>
              </a:rPr>
              <a:t> </a:t>
            </a:r>
            <a:endParaRPr lang="en-GB" sz="27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2278747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318A31-F69B-5948-9BF3-28343919081E}"/>
              </a:ext>
            </a:extLst>
          </p:cNvPr>
          <p:cNvSpPr txBox="1"/>
          <p:nvPr/>
        </p:nvSpPr>
        <p:spPr>
          <a:xfrm>
            <a:off x="-8313" y="0"/>
            <a:ext cx="9152313" cy="3416320"/>
          </a:xfrm>
          <a:prstGeom prst="rect">
            <a:avLst/>
          </a:prstGeom>
          <a:noFill/>
        </p:spPr>
        <p:txBody>
          <a:bodyPr wrap="square" rtlCol="0">
            <a:spAutoFit/>
          </a:bodyPr>
          <a:lstStyle/>
          <a:p>
            <a:pPr algn="ctr"/>
            <a:r>
              <a:rPr lang="en-AU" sz="7200" b="1" dirty="0">
                <a:solidFill>
                  <a:srgbClr val="FFFF00"/>
                </a:solidFill>
                <a:latin typeface="Times New Roman" panose="02020603050405020304" pitchFamily="18" charset="0"/>
                <a:cs typeface="Times New Roman" panose="02020603050405020304" pitchFamily="18" charset="0"/>
              </a:rPr>
              <a:t>Bush Disciples</a:t>
            </a:r>
          </a:p>
          <a:p>
            <a:pPr algn="ctr"/>
            <a:r>
              <a:rPr lang="en-AU" sz="7200" b="1" dirty="0">
                <a:solidFill>
                  <a:srgbClr val="FFFF00"/>
                </a:solidFill>
                <a:latin typeface="Times New Roman" panose="02020603050405020304" pitchFamily="18" charset="0"/>
                <a:cs typeface="Times New Roman" panose="02020603050405020304" pitchFamily="18" charset="0"/>
              </a:rPr>
              <a:t>E O F Y</a:t>
            </a:r>
          </a:p>
          <a:p>
            <a:pPr algn="ctr"/>
            <a:r>
              <a:rPr lang="en-AU" sz="7200" b="1" dirty="0">
                <a:solidFill>
                  <a:srgbClr val="FFFF00"/>
                </a:solidFill>
                <a:latin typeface="Times New Roman" panose="02020603050405020304" pitchFamily="18" charset="0"/>
                <a:cs typeface="Times New Roman" panose="02020603050405020304" pitchFamily="18" charset="0"/>
              </a:rPr>
              <a:t>Special </a:t>
            </a:r>
          </a:p>
        </p:txBody>
      </p:sp>
    </p:spTree>
    <p:extLst>
      <p:ext uri="{BB962C8B-B14F-4D97-AF65-F5344CB8AC3E}">
        <p14:creationId xmlns:p14="http://schemas.microsoft.com/office/powerpoint/2010/main" val="1295707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7318A31-F69B-5948-9BF3-28343919081E}"/>
              </a:ext>
            </a:extLst>
          </p:cNvPr>
          <p:cNvSpPr txBox="1"/>
          <p:nvPr/>
        </p:nvSpPr>
        <p:spPr>
          <a:xfrm>
            <a:off x="-8313" y="0"/>
            <a:ext cx="9152313" cy="2308324"/>
          </a:xfrm>
          <a:prstGeom prst="rect">
            <a:avLst/>
          </a:prstGeom>
          <a:noFill/>
        </p:spPr>
        <p:txBody>
          <a:bodyPr wrap="square" rtlCol="0">
            <a:spAutoFit/>
          </a:bodyPr>
          <a:lstStyle/>
          <a:p>
            <a:pPr algn="ctr"/>
            <a:r>
              <a:rPr lang="en-AU" sz="4800" b="1" dirty="0">
                <a:solidFill>
                  <a:srgbClr val="FFFF00"/>
                </a:solidFill>
                <a:latin typeface="Times New Roman" panose="02020603050405020304" pitchFamily="18" charset="0"/>
                <a:cs typeface="Times New Roman" panose="02020603050405020304" pitchFamily="18" charset="0"/>
              </a:rPr>
              <a:t>Bush Disciples</a:t>
            </a:r>
          </a:p>
          <a:p>
            <a:pPr algn="ctr"/>
            <a:r>
              <a:rPr lang="en-AU" sz="4800" b="1" dirty="0">
                <a:solidFill>
                  <a:srgbClr val="FFFF00"/>
                </a:solidFill>
                <a:latin typeface="Times New Roman" panose="02020603050405020304" pitchFamily="18" charset="0"/>
                <a:cs typeface="Times New Roman" panose="02020603050405020304" pitchFamily="18" charset="0"/>
              </a:rPr>
              <a:t>E O F Y</a:t>
            </a:r>
          </a:p>
          <a:p>
            <a:pPr algn="ctr"/>
            <a:r>
              <a:rPr lang="en-AU" sz="4800" b="1" dirty="0">
                <a:solidFill>
                  <a:srgbClr val="FFFF00"/>
                </a:solidFill>
                <a:latin typeface="Times New Roman" panose="02020603050405020304" pitchFamily="18" charset="0"/>
                <a:cs typeface="Times New Roman" panose="02020603050405020304" pitchFamily="18" charset="0"/>
              </a:rPr>
              <a:t>Special </a:t>
            </a:r>
          </a:p>
        </p:txBody>
      </p:sp>
      <p:sp>
        <p:nvSpPr>
          <p:cNvPr id="9" name="TextBox 8">
            <a:extLst>
              <a:ext uri="{FF2B5EF4-FFF2-40B4-BE49-F238E27FC236}">
                <a16:creationId xmlns:a16="http://schemas.microsoft.com/office/drawing/2014/main" id="{4A5B4C81-A684-B34C-83BC-A723AC531B19}"/>
              </a:ext>
            </a:extLst>
          </p:cNvPr>
          <p:cNvSpPr txBox="1"/>
          <p:nvPr/>
        </p:nvSpPr>
        <p:spPr>
          <a:xfrm>
            <a:off x="252600" y="2701413"/>
            <a:ext cx="8863824" cy="2800767"/>
          </a:xfrm>
          <a:prstGeom prst="rect">
            <a:avLst/>
          </a:prstGeom>
          <a:noFill/>
        </p:spPr>
        <p:txBody>
          <a:bodyPr wrap="square" rtlCol="0">
            <a:spAutoFit/>
          </a:bodyPr>
          <a:lstStyle/>
          <a:p>
            <a:r>
              <a:rPr lang="en-AU" sz="2200" dirty="0">
                <a:solidFill>
                  <a:schemeClr val="bg1"/>
                </a:solidFill>
                <a:latin typeface="Times New Roman" panose="02020603050405020304" pitchFamily="18" charset="0"/>
                <a:cs typeface="Times New Roman" panose="02020603050405020304" pitchFamily="18" charset="0"/>
              </a:rPr>
              <a:t>To fund the Government to provide</a:t>
            </a:r>
          </a:p>
          <a:p>
            <a:pPr marL="800100" lvl="1"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National security</a:t>
            </a:r>
          </a:p>
          <a:p>
            <a:pPr marL="800100" lvl="1"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Law and Order</a:t>
            </a:r>
          </a:p>
          <a:p>
            <a:pPr marL="800100" lvl="1"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Education</a:t>
            </a:r>
          </a:p>
          <a:p>
            <a:pPr marL="800100" lvl="1"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Transport infrastructure</a:t>
            </a:r>
            <a:br>
              <a:rPr lang="en-AU" sz="2200" dirty="0">
                <a:solidFill>
                  <a:schemeClr val="bg1"/>
                </a:solidFill>
                <a:latin typeface="Times New Roman" panose="02020603050405020304" pitchFamily="18" charset="0"/>
                <a:cs typeface="Times New Roman" panose="02020603050405020304" pitchFamily="18" charset="0"/>
              </a:rPr>
            </a:br>
            <a:endParaRPr lang="en-AU" sz="2200" dirty="0">
              <a:solidFill>
                <a:schemeClr val="bg1"/>
              </a:solidFill>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Healthcare</a:t>
            </a:r>
          </a:p>
          <a:p>
            <a:pPr marL="800100" lvl="1"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Welfare</a:t>
            </a:r>
          </a:p>
        </p:txBody>
      </p:sp>
      <p:sp>
        <p:nvSpPr>
          <p:cNvPr id="4" name="TextBox 3">
            <a:extLst>
              <a:ext uri="{FF2B5EF4-FFF2-40B4-BE49-F238E27FC236}">
                <a16:creationId xmlns:a16="http://schemas.microsoft.com/office/drawing/2014/main" id="{860C49D0-00B6-114C-A562-F5B864BBCB0B}"/>
              </a:ext>
            </a:extLst>
          </p:cNvPr>
          <p:cNvSpPr txBox="1"/>
          <p:nvPr/>
        </p:nvSpPr>
        <p:spPr>
          <a:xfrm>
            <a:off x="-7233" y="2304005"/>
            <a:ext cx="3269016"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The purpose of Taxation</a:t>
            </a:r>
          </a:p>
        </p:txBody>
      </p:sp>
    </p:spTree>
    <p:extLst>
      <p:ext uri="{BB962C8B-B14F-4D97-AF65-F5344CB8AC3E}">
        <p14:creationId xmlns:p14="http://schemas.microsoft.com/office/powerpoint/2010/main" val="2490315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1D0255EF-FD54-834D-8D36-2697988671D0}"/>
              </a:ext>
            </a:extLst>
          </p:cNvPr>
          <p:cNvSpPr txBox="1"/>
          <p:nvPr/>
        </p:nvSpPr>
        <p:spPr>
          <a:xfrm>
            <a:off x="35496" y="0"/>
            <a:ext cx="9108504" cy="830997"/>
          </a:xfrm>
          <a:prstGeom prst="rect">
            <a:avLst/>
          </a:prstGeom>
          <a:noFill/>
        </p:spPr>
        <p:txBody>
          <a:bodyPr wrap="square" rtlCol="0">
            <a:spAutoFit/>
          </a:bodyPr>
          <a:lstStyle/>
          <a:p>
            <a:pPr algn="ctr"/>
            <a:r>
              <a:rPr lang="en-AU" sz="2400" dirty="0">
                <a:solidFill>
                  <a:srgbClr val="FFFF00"/>
                </a:solidFill>
                <a:latin typeface="Times New Roman" panose="02020603050405020304" pitchFamily="18" charset="0"/>
                <a:cs typeface="Times New Roman" panose="02020603050405020304" pitchFamily="18" charset="0"/>
              </a:rPr>
              <a:t>Taxation provides funding for Government</a:t>
            </a:r>
          </a:p>
          <a:p>
            <a:pPr algn="ctr"/>
            <a:r>
              <a:rPr lang="en-AU" sz="2400" dirty="0">
                <a:solidFill>
                  <a:srgbClr val="FFFF00"/>
                </a:solidFill>
                <a:latin typeface="Times New Roman" panose="02020603050405020304" pitchFamily="18" charset="0"/>
                <a:cs typeface="Times New Roman" panose="02020603050405020304" pitchFamily="18" charset="0"/>
              </a:rPr>
              <a:t>to provide Defence, Law &amp; Order, and Services</a:t>
            </a:r>
          </a:p>
        </p:txBody>
      </p:sp>
      <p:sp>
        <p:nvSpPr>
          <p:cNvPr id="12" name="TextBox 11">
            <a:extLst>
              <a:ext uri="{FF2B5EF4-FFF2-40B4-BE49-F238E27FC236}">
                <a16:creationId xmlns:a16="http://schemas.microsoft.com/office/drawing/2014/main" id="{4A12257D-A85A-B941-8275-A8831ED38615}"/>
              </a:ext>
            </a:extLst>
          </p:cNvPr>
          <p:cNvSpPr txBox="1"/>
          <p:nvPr/>
        </p:nvSpPr>
        <p:spPr>
          <a:xfrm>
            <a:off x="-15313" y="734042"/>
            <a:ext cx="9159313" cy="430887"/>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Taxes extra unpopular in Israel – paid to their oppressors (Romans)</a:t>
            </a:r>
          </a:p>
        </p:txBody>
      </p:sp>
      <p:sp>
        <p:nvSpPr>
          <p:cNvPr id="13" name="TextBox 12">
            <a:extLst>
              <a:ext uri="{FF2B5EF4-FFF2-40B4-BE49-F238E27FC236}">
                <a16:creationId xmlns:a16="http://schemas.microsoft.com/office/drawing/2014/main" id="{30D9DD20-0DB0-CC49-B78B-F6F8E4C03A7E}"/>
              </a:ext>
            </a:extLst>
          </p:cNvPr>
          <p:cNvSpPr txBox="1"/>
          <p:nvPr/>
        </p:nvSpPr>
        <p:spPr>
          <a:xfrm>
            <a:off x="983521" y="1047805"/>
            <a:ext cx="2072803"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Pharisees</a:t>
            </a:r>
          </a:p>
        </p:txBody>
      </p:sp>
      <p:sp>
        <p:nvSpPr>
          <p:cNvPr id="19" name="TextBox 18">
            <a:extLst>
              <a:ext uri="{FF2B5EF4-FFF2-40B4-BE49-F238E27FC236}">
                <a16:creationId xmlns:a16="http://schemas.microsoft.com/office/drawing/2014/main" id="{DF41E4D6-4D9F-3141-9B57-E3CBAFB7A45A}"/>
              </a:ext>
            </a:extLst>
          </p:cNvPr>
          <p:cNvSpPr txBox="1"/>
          <p:nvPr/>
        </p:nvSpPr>
        <p:spPr>
          <a:xfrm>
            <a:off x="7172" y="1381737"/>
            <a:ext cx="4492820" cy="1107996"/>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Religious Lay purity movement</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All about religious purity</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Against Rome</a:t>
            </a:r>
          </a:p>
        </p:txBody>
      </p:sp>
      <p:sp>
        <p:nvSpPr>
          <p:cNvPr id="11" name="TextBox 10">
            <a:extLst>
              <a:ext uri="{FF2B5EF4-FFF2-40B4-BE49-F238E27FC236}">
                <a16:creationId xmlns:a16="http://schemas.microsoft.com/office/drawing/2014/main" id="{55BEEB46-D4AE-CE4D-9B12-400E2AA2865B}"/>
              </a:ext>
            </a:extLst>
          </p:cNvPr>
          <p:cNvSpPr txBox="1"/>
          <p:nvPr/>
        </p:nvSpPr>
        <p:spPr>
          <a:xfrm>
            <a:off x="5345266" y="1054529"/>
            <a:ext cx="2072803"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Herodians</a:t>
            </a:r>
          </a:p>
        </p:txBody>
      </p:sp>
      <p:sp>
        <p:nvSpPr>
          <p:cNvPr id="14" name="TextBox 13">
            <a:extLst>
              <a:ext uri="{FF2B5EF4-FFF2-40B4-BE49-F238E27FC236}">
                <a16:creationId xmlns:a16="http://schemas.microsoft.com/office/drawing/2014/main" id="{471B7739-54E8-2945-ABEF-D86FC3482E51}"/>
              </a:ext>
            </a:extLst>
          </p:cNvPr>
          <p:cNvSpPr txBox="1"/>
          <p:nvPr/>
        </p:nvSpPr>
        <p:spPr>
          <a:xfrm>
            <a:off x="4528247" y="1388461"/>
            <a:ext cx="4604256" cy="1107996"/>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Political supporters of King Herod</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Hedonism – indulgence to excess</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Rome was an ally</a:t>
            </a:r>
          </a:p>
        </p:txBody>
      </p:sp>
      <p:sp>
        <p:nvSpPr>
          <p:cNvPr id="5" name="TextBox 4">
            <a:extLst>
              <a:ext uri="{FF2B5EF4-FFF2-40B4-BE49-F238E27FC236}">
                <a16:creationId xmlns:a16="http://schemas.microsoft.com/office/drawing/2014/main" id="{2C8D14B9-1C89-994F-B80F-B0FEC99EECA6}"/>
              </a:ext>
            </a:extLst>
          </p:cNvPr>
          <p:cNvSpPr txBox="1"/>
          <p:nvPr/>
        </p:nvSpPr>
        <p:spPr>
          <a:xfrm>
            <a:off x="44647" y="1095659"/>
            <a:ext cx="8847833" cy="1385582"/>
          </a:xfrm>
          <a:prstGeom prst="rect">
            <a:avLst/>
          </a:prstGeom>
          <a:noFill/>
          <a:ln w="19050">
            <a:solidFill>
              <a:schemeClr val="bg1"/>
            </a:solidFill>
          </a:ln>
        </p:spPr>
        <p:txBody>
          <a:bodyPr wrap="square" rtlCol="0">
            <a:noAutofit/>
          </a:bodyPr>
          <a:lstStyle/>
          <a:p>
            <a:endParaRPr lang="en-AU" dirty="0"/>
          </a:p>
        </p:txBody>
      </p:sp>
      <p:sp>
        <p:nvSpPr>
          <p:cNvPr id="17" name="Text Box 4">
            <a:extLst>
              <a:ext uri="{FF2B5EF4-FFF2-40B4-BE49-F238E27FC236}">
                <a16:creationId xmlns:a16="http://schemas.microsoft.com/office/drawing/2014/main" id="{0D6F1813-BD03-9B46-B6A1-E4BB8D797551}"/>
              </a:ext>
            </a:extLst>
          </p:cNvPr>
          <p:cNvSpPr txBox="1">
            <a:spLocks noChangeArrowheads="1"/>
          </p:cNvSpPr>
          <p:nvPr/>
        </p:nvSpPr>
        <p:spPr bwMode="auto">
          <a:xfrm>
            <a:off x="0" y="2511048"/>
            <a:ext cx="9144000" cy="2123658"/>
          </a:xfrm>
          <a:prstGeom prst="rect">
            <a:avLst/>
          </a:prstGeom>
          <a:solidFill>
            <a:schemeClr val="bg1"/>
          </a:solidFill>
          <a:ln w="9525">
            <a:noFill/>
            <a:miter lim="800000"/>
            <a:headEnd/>
            <a:tailEnd/>
          </a:ln>
        </p:spPr>
        <p:txBody>
          <a:bodyPr wrap="square">
            <a:prstTxWarp prst="textNoShape">
              <a:avLst/>
            </a:prstTxWarp>
            <a:spAutoFit/>
          </a:bodyPr>
          <a:lstStyle/>
          <a:p>
            <a:pPr>
              <a:spcAft>
                <a:spcPts val="0"/>
              </a:spcAft>
            </a:pPr>
            <a:r>
              <a:rPr lang="en-AU" sz="2200" dirty="0">
                <a:latin typeface="Comic Sans MS" panose="030F0902030302020204" pitchFamily="66" charset="0"/>
                <a:ea typeface="Calibri" panose="020F0502020204030204" pitchFamily="34" charset="0"/>
              </a:rPr>
              <a:t>“Teacher, we know that you are true and do not care about anyone’s opinion.  For you are not swayed by appearances, but truly teach the way of God.  Is it lawful to pay taxes to Caesar, or not?  Should we pay them, or should we not?”  </a:t>
            </a:r>
            <a:r>
              <a:rPr lang="en-AU" sz="2200" b="1" baseline="30000" dirty="0">
                <a:latin typeface="Comic Sans MS" panose="030F0902030302020204" pitchFamily="66" charset="0"/>
                <a:ea typeface="Calibri" panose="020F0502020204030204" pitchFamily="34" charset="0"/>
              </a:rPr>
              <a:t>15 </a:t>
            </a:r>
            <a:r>
              <a:rPr lang="en-AU" sz="2200" dirty="0">
                <a:latin typeface="Comic Sans MS" panose="030F0902030302020204" pitchFamily="66" charset="0"/>
                <a:ea typeface="Calibri" panose="020F0502020204030204" pitchFamily="34" charset="0"/>
              </a:rPr>
              <a:t>But, knowing their hypocrisy, he said to them, </a:t>
            </a:r>
            <a:r>
              <a:rPr lang="en-AU" sz="2200" dirty="0">
                <a:solidFill>
                  <a:srgbClr val="FF0000"/>
                </a:solidFill>
                <a:latin typeface="Comic Sans MS" panose="030F0902030302020204" pitchFamily="66" charset="0"/>
                <a:ea typeface="Calibri" panose="020F0502020204030204" pitchFamily="34" charset="0"/>
              </a:rPr>
              <a:t>“Why put me to the test?  Bring me a denarius and let me look at it.”</a:t>
            </a:r>
            <a:endParaRPr lang="en-GB" sz="2200" dirty="0">
              <a:effectLst/>
              <a:latin typeface="Comic Sans MS" panose="030F0902030302020204" pitchFamily="66" charset="0"/>
              <a:ea typeface="Times New Roman" charset="0"/>
              <a:cs typeface="Times New Roman" charset="0"/>
            </a:endParaRPr>
          </a:p>
        </p:txBody>
      </p:sp>
    </p:spTree>
    <p:extLst>
      <p:ext uri="{BB962C8B-B14F-4D97-AF65-F5344CB8AC3E}">
        <p14:creationId xmlns:p14="http://schemas.microsoft.com/office/powerpoint/2010/main" val="2062622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14">
                                            <p:txEl>
                                              <p:pRg st="0" end="0"/>
                                            </p:txEl>
                                          </p:spTgt>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1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build="p"/>
      <p:bldP spid="11" grpId="0"/>
      <p:bldP spid="14" grpId="1" build="allAtOnce"/>
      <p:bldP spid="5" grpId="1"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D20E6863-9618-224A-929B-BA457EF0EB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0"/>
            <a:ext cx="7424355" cy="3650308"/>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4">
            <a:extLst>
              <a:ext uri="{FF2B5EF4-FFF2-40B4-BE49-F238E27FC236}">
                <a16:creationId xmlns:a16="http://schemas.microsoft.com/office/drawing/2014/main" id="{821ED5FA-9A7A-5D4A-A216-A53502F264E2}"/>
              </a:ext>
            </a:extLst>
          </p:cNvPr>
          <p:cNvSpPr txBox="1">
            <a:spLocks noChangeArrowheads="1"/>
          </p:cNvSpPr>
          <p:nvPr/>
        </p:nvSpPr>
        <p:spPr bwMode="auto">
          <a:xfrm>
            <a:off x="0" y="3865612"/>
            <a:ext cx="9144000" cy="1061829"/>
          </a:xfrm>
          <a:prstGeom prst="rect">
            <a:avLst/>
          </a:prstGeom>
          <a:solidFill>
            <a:schemeClr val="bg1"/>
          </a:solidFill>
          <a:ln w="9525">
            <a:noFill/>
            <a:miter lim="800000"/>
            <a:headEnd/>
            <a:tailEnd/>
          </a:ln>
        </p:spPr>
        <p:txBody>
          <a:bodyPr wrap="square">
            <a:prstTxWarp prst="textNoShape">
              <a:avLst/>
            </a:prstTxWarp>
            <a:spAutoFit/>
          </a:bodyPr>
          <a:lstStyle/>
          <a:p>
            <a:pPr>
              <a:spcAft>
                <a:spcPts val="0"/>
              </a:spcAft>
            </a:pPr>
            <a:r>
              <a:rPr lang="en-AU" sz="2100" dirty="0">
                <a:latin typeface="Comic Sans MS" panose="030F0902030302020204" pitchFamily="66" charset="0"/>
                <a:ea typeface="Calibri" panose="020F0502020204030204" pitchFamily="34" charset="0"/>
              </a:rPr>
              <a:t> </a:t>
            </a:r>
            <a:r>
              <a:rPr lang="en-AU" sz="2100" dirty="0">
                <a:solidFill>
                  <a:srgbClr val="FF0000"/>
                </a:solidFill>
                <a:latin typeface="Comic Sans MS" panose="030F0902030302020204" pitchFamily="66" charset="0"/>
                <a:ea typeface="Calibri" panose="020F0502020204030204" pitchFamily="34" charset="0"/>
              </a:rPr>
              <a:t>“Whose likeness and inscription is this?”</a:t>
            </a:r>
            <a:r>
              <a:rPr lang="en-AU" sz="2100" dirty="0">
                <a:latin typeface="Comic Sans MS" panose="030F0902030302020204" pitchFamily="66" charset="0"/>
                <a:ea typeface="Calibri" panose="020F0502020204030204" pitchFamily="34" charset="0"/>
              </a:rPr>
              <a:t>  They said to him, “Caesar’s.”  </a:t>
            </a:r>
            <a:r>
              <a:rPr lang="en-AU" sz="2100" b="1" baseline="30000" dirty="0">
                <a:latin typeface="Comic Sans MS" panose="030F0902030302020204" pitchFamily="66" charset="0"/>
                <a:ea typeface="Calibri" panose="020F0502020204030204" pitchFamily="34" charset="0"/>
              </a:rPr>
              <a:t>17 </a:t>
            </a:r>
            <a:r>
              <a:rPr lang="en-AU" sz="2100" dirty="0">
                <a:latin typeface="Comic Sans MS" panose="030F0902030302020204" pitchFamily="66" charset="0"/>
                <a:ea typeface="Calibri" panose="020F0502020204030204" pitchFamily="34" charset="0"/>
              </a:rPr>
              <a:t>Jesus said to them, </a:t>
            </a:r>
            <a:r>
              <a:rPr lang="en-AU" sz="2100" dirty="0">
                <a:solidFill>
                  <a:srgbClr val="FF0000"/>
                </a:solidFill>
                <a:latin typeface="Comic Sans MS" panose="030F0902030302020204" pitchFamily="66" charset="0"/>
                <a:ea typeface="Calibri" panose="020F0502020204030204" pitchFamily="34" charset="0"/>
              </a:rPr>
              <a:t>“Render to Caesar the things that are Caesar’s, and to God the things that are God’s.”</a:t>
            </a:r>
            <a:r>
              <a:rPr lang="en-AU" sz="2100" dirty="0">
                <a:latin typeface="Comic Sans MS" panose="030F0902030302020204" pitchFamily="66" charset="0"/>
                <a:ea typeface="Calibri" panose="020F0502020204030204" pitchFamily="34" charset="0"/>
              </a:rPr>
              <a:t>  And they marvelled at him.</a:t>
            </a:r>
            <a:r>
              <a:rPr lang="en-AU" sz="2100" dirty="0">
                <a:latin typeface="Comic Sans MS" panose="030F0902030302020204" pitchFamily="66" charset="0"/>
              </a:rPr>
              <a:t> </a:t>
            </a:r>
            <a:endParaRPr lang="en-GB" sz="2100" dirty="0">
              <a:effectLst/>
              <a:latin typeface="Comic Sans MS" panose="030F0902030302020204" pitchFamily="66" charset="0"/>
              <a:ea typeface="Times New Roman" charset="0"/>
              <a:cs typeface="Times New Roman" charset="0"/>
            </a:endParaRPr>
          </a:p>
        </p:txBody>
      </p:sp>
    </p:spTree>
    <p:extLst>
      <p:ext uri="{BB962C8B-B14F-4D97-AF65-F5344CB8AC3E}">
        <p14:creationId xmlns:p14="http://schemas.microsoft.com/office/powerpoint/2010/main" val="1331928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4A12257D-A85A-B941-8275-A8831ED38615}"/>
              </a:ext>
            </a:extLst>
          </p:cNvPr>
          <p:cNvSpPr txBox="1"/>
          <p:nvPr/>
        </p:nvSpPr>
        <p:spPr>
          <a:xfrm>
            <a:off x="-21732" y="1864631"/>
            <a:ext cx="9159313" cy="430887"/>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It is Godly to pay taxes</a:t>
            </a:r>
          </a:p>
        </p:txBody>
      </p:sp>
      <p:sp>
        <p:nvSpPr>
          <p:cNvPr id="13" name="TextBox 12">
            <a:extLst>
              <a:ext uri="{FF2B5EF4-FFF2-40B4-BE49-F238E27FC236}">
                <a16:creationId xmlns:a16="http://schemas.microsoft.com/office/drawing/2014/main" id="{30D9DD20-0DB0-CC49-B78B-F6F8E4C03A7E}"/>
              </a:ext>
            </a:extLst>
          </p:cNvPr>
          <p:cNvSpPr txBox="1"/>
          <p:nvPr/>
        </p:nvSpPr>
        <p:spPr>
          <a:xfrm>
            <a:off x="0" y="0"/>
            <a:ext cx="9132503"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Hypocrisy of Pharisees &amp; Herodians </a:t>
            </a:r>
          </a:p>
        </p:txBody>
      </p:sp>
      <p:sp>
        <p:nvSpPr>
          <p:cNvPr id="19" name="TextBox 18">
            <a:extLst>
              <a:ext uri="{FF2B5EF4-FFF2-40B4-BE49-F238E27FC236}">
                <a16:creationId xmlns:a16="http://schemas.microsoft.com/office/drawing/2014/main" id="{DF41E4D6-4D9F-3141-9B57-E3CBAFB7A45A}"/>
              </a:ext>
            </a:extLst>
          </p:cNvPr>
          <p:cNvSpPr txBox="1"/>
          <p:nvPr/>
        </p:nvSpPr>
        <p:spPr>
          <a:xfrm>
            <a:off x="4707734" y="30778"/>
            <a:ext cx="3347865" cy="430887"/>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Conspiring against Jesus</a:t>
            </a:r>
          </a:p>
        </p:txBody>
      </p:sp>
      <p:sp>
        <p:nvSpPr>
          <p:cNvPr id="11" name="TextBox 10">
            <a:extLst>
              <a:ext uri="{FF2B5EF4-FFF2-40B4-BE49-F238E27FC236}">
                <a16:creationId xmlns:a16="http://schemas.microsoft.com/office/drawing/2014/main" id="{55BEEB46-D4AE-CE4D-9B12-400E2AA2865B}"/>
              </a:ext>
            </a:extLst>
          </p:cNvPr>
          <p:cNvSpPr txBox="1"/>
          <p:nvPr/>
        </p:nvSpPr>
        <p:spPr>
          <a:xfrm>
            <a:off x="0" y="409228"/>
            <a:ext cx="3744416"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Marvelled at Jesus’ Answer</a:t>
            </a:r>
          </a:p>
        </p:txBody>
      </p:sp>
      <p:sp>
        <p:nvSpPr>
          <p:cNvPr id="14" name="TextBox 13">
            <a:extLst>
              <a:ext uri="{FF2B5EF4-FFF2-40B4-BE49-F238E27FC236}">
                <a16:creationId xmlns:a16="http://schemas.microsoft.com/office/drawing/2014/main" id="{471B7739-54E8-2945-ABEF-D86FC3482E51}"/>
              </a:ext>
            </a:extLst>
          </p:cNvPr>
          <p:cNvSpPr txBox="1"/>
          <p:nvPr/>
        </p:nvSpPr>
        <p:spPr>
          <a:xfrm>
            <a:off x="-26970" y="769268"/>
            <a:ext cx="9132503" cy="769441"/>
          </a:xfrm>
          <a:prstGeom prst="rect">
            <a:avLst/>
          </a:prstGeom>
          <a:noFill/>
        </p:spPr>
        <p:txBody>
          <a:bodyPr wrap="square" rtlCol="0">
            <a:spAutoFit/>
          </a:bodyPr>
          <a:lstStyle/>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Their questions was in terms of “giving” (like a gift) to Caesar</a:t>
            </a:r>
          </a:p>
          <a:p>
            <a:pPr marL="342900" indent="-342900">
              <a:buFont typeface="Arial" panose="020B0604020202020204" pitchFamily="34" charset="0"/>
              <a:buChar char="•"/>
            </a:pPr>
            <a:r>
              <a:rPr lang="en-AU" sz="2200" dirty="0">
                <a:solidFill>
                  <a:schemeClr val="bg1"/>
                </a:solidFill>
                <a:latin typeface="Times New Roman" panose="02020603050405020304" pitchFamily="18" charset="0"/>
                <a:cs typeface="Times New Roman" panose="02020603050405020304" pitchFamily="18" charset="0"/>
              </a:rPr>
              <a:t>Jesus’ answer was in terms of “giving back”  what is rightfully owed.</a:t>
            </a:r>
          </a:p>
        </p:txBody>
      </p:sp>
      <p:sp>
        <p:nvSpPr>
          <p:cNvPr id="10" name="TextBox 9">
            <a:extLst>
              <a:ext uri="{FF2B5EF4-FFF2-40B4-BE49-F238E27FC236}">
                <a16:creationId xmlns:a16="http://schemas.microsoft.com/office/drawing/2014/main" id="{2BDB3629-3449-D74E-BC09-F229B39F416E}"/>
              </a:ext>
            </a:extLst>
          </p:cNvPr>
          <p:cNvSpPr txBox="1"/>
          <p:nvPr/>
        </p:nvSpPr>
        <p:spPr>
          <a:xfrm>
            <a:off x="0" y="1455403"/>
            <a:ext cx="9144000" cy="461665"/>
          </a:xfrm>
          <a:prstGeom prst="rect">
            <a:avLst/>
          </a:prstGeom>
          <a:noFill/>
        </p:spPr>
        <p:txBody>
          <a:bodyPr wrap="square" rtlCol="0">
            <a:spAutoFit/>
          </a:bodyPr>
          <a:lstStyle/>
          <a:p>
            <a:r>
              <a:rPr lang="en-AU" sz="2400" dirty="0">
                <a:solidFill>
                  <a:srgbClr val="FFFF00"/>
                </a:solidFill>
                <a:latin typeface="Times New Roman" panose="02020603050405020304" pitchFamily="18" charset="0"/>
                <a:cs typeface="Times New Roman" panose="02020603050405020304" pitchFamily="18" charset="0"/>
              </a:rPr>
              <a:t>The State is an institution ordained by God to govern.  </a:t>
            </a:r>
          </a:p>
        </p:txBody>
      </p:sp>
    </p:spTree>
    <p:extLst>
      <p:ext uri="{BB962C8B-B14F-4D97-AF65-F5344CB8AC3E}">
        <p14:creationId xmlns:p14="http://schemas.microsoft.com/office/powerpoint/2010/main" val="215970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309641"/>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Romans 13:1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Let every person be subject to the governing authorities.  For there is no authority except from God, and those that exist have been instituted by God.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2 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Therefore whoever resists the authorities resists what God has appointed, and those who resist will incur judgment.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3 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For rulers are not a terror to good conduct, but to bad.  Would you have no fear of the one who is in authority?  Then do what is good, and you will receive his approval,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4 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for he is God’s servant for your good.  But if you do wrong, be afraid, for he does not bear the sword in vain.</a:t>
            </a:r>
            <a:endParaRPr lang="en-GB" sz="24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155417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3460178"/>
          </a:xfrm>
          <a:prstGeom prst="rect">
            <a:avLst/>
          </a:prstGeom>
          <a:noFill/>
          <a:ln w="9525">
            <a:noFill/>
            <a:miter lim="800000"/>
            <a:headEnd/>
            <a:tailEnd/>
          </a:ln>
        </p:spPr>
        <p:txBody>
          <a:bodyPr wrap="square">
            <a:prstTxWarp prst="textNoShape">
              <a:avLst/>
            </a:prstTxWarp>
            <a:spAutoFit/>
          </a:bodyPr>
          <a:lstStyle/>
          <a:p>
            <a:pPr>
              <a:lnSpc>
                <a:spcPct val="115000"/>
              </a:lnSpc>
              <a:spcAft>
                <a:spcPts val="0"/>
              </a:spcAft>
            </a:pP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For he is the servant of God, an avenger who carries out God’s wrath on the wrongdoer.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5 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Therefore one must be in subjection, not only to avoid God’s wrath but also for the sake of conscience.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6 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For because of this you also pay taxes, for the authorities are ministers of God, attending to this very thing.  </a:t>
            </a:r>
            <a:r>
              <a:rPr lang="en-AU" sz="2400" b="1" baseline="300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7 </a:t>
            </a:r>
            <a:r>
              <a:rPr lang="en-AU" sz="2400" dirty="0">
                <a:solidFill>
                  <a:schemeClr val="bg1"/>
                </a:solidFill>
                <a:latin typeface="Comic Sans MS" panose="030F0902030302020204" pitchFamily="66" charset="0"/>
                <a:ea typeface="Arial" panose="020B0604020202020204" pitchFamily="34" charset="0"/>
                <a:cs typeface="Times New Roman" panose="02020603050405020304" pitchFamily="18" charset="0"/>
              </a:rPr>
              <a:t>Pay to all what is owed to them:  taxes to whom taxes are owed, revenue to whom revenue is owed, respect to whom respect is owed, honour to whom honour is owed.</a:t>
            </a:r>
            <a:endParaRPr lang="en-GB" sz="24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69621115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79666</TotalTime>
  <Words>435</Words>
  <Application>Microsoft Macintosh PowerPoint</Application>
  <PresentationFormat>On-screen Show (16:10)</PresentationFormat>
  <Paragraphs>68</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1478</cp:revision>
  <cp:lastPrinted>2019-07-26T04:02:15Z</cp:lastPrinted>
  <dcterms:created xsi:type="dcterms:W3CDTF">2016-11-04T06:28:01Z</dcterms:created>
  <dcterms:modified xsi:type="dcterms:W3CDTF">2019-07-26T04:11:48Z</dcterms:modified>
</cp:coreProperties>
</file>